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95"/>
  </p:notesMasterIdLst>
  <p:handoutMasterIdLst>
    <p:handoutMasterId r:id="rId96"/>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96" r:id="rId43"/>
    <p:sldId id="325" r:id="rId44"/>
    <p:sldId id="326" r:id="rId45"/>
    <p:sldId id="324" r:id="rId46"/>
    <p:sldId id="347" r:id="rId47"/>
    <p:sldId id="348" r:id="rId48"/>
    <p:sldId id="349" r:id="rId49"/>
    <p:sldId id="350" r:id="rId50"/>
    <p:sldId id="354" r:id="rId51"/>
    <p:sldId id="384" r:id="rId52"/>
    <p:sldId id="327" r:id="rId53"/>
    <p:sldId id="357" r:id="rId54"/>
    <p:sldId id="352" r:id="rId55"/>
    <p:sldId id="353" r:id="rId56"/>
    <p:sldId id="371" r:id="rId57"/>
    <p:sldId id="328" r:id="rId58"/>
    <p:sldId id="356" r:id="rId59"/>
    <p:sldId id="372" r:id="rId60"/>
    <p:sldId id="373" r:id="rId61"/>
    <p:sldId id="374" r:id="rId62"/>
    <p:sldId id="375" r:id="rId63"/>
    <p:sldId id="377" r:id="rId64"/>
    <p:sldId id="331" r:id="rId65"/>
    <p:sldId id="378" r:id="rId66"/>
    <p:sldId id="379" r:id="rId67"/>
    <p:sldId id="380" r:id="rId68"/>
    <p:sldId id="381" r:id="rId69"/>
    <p:sldId id="382" r:id="rId70"/>
    <p:sldId id="376" r:id="rId71"/>
    <p:sldId id="383" r:id="rId72"/>
    <p:sldId id="385" r:id="rId73"/>
    <p:sldId id="332" r:id="rId74"/>
    <p:sldId id="359" r:id="rId75"/>
    <p:sldId id="335" r:id="rId76"/>
    <p:sldId id="333" r:id="rId77"/>
    <p:sldId id="334" r:id="rId78"/>
    <p:sldId id="386" r:id="rId79"/>
    <p:sldId id="337" r:id="rId80"/>
    <p:sldId id="338" r:id="rId81"/>
    <p:sldId id="339" r:id="rId82"/>
    <p:sldId id="340" r:id="rId83"/>
    <p:sldId id="388" r:id="rId84"/>
    <p:sldId id="389" r:id="rId85"/>
    <p:sldId id="390" r:id="rId86"/>
    <p:sldId id="360" r:id="rId87"/>
    <p:sldId id="391" r:id="rId88"/>
    <p:sldId id="392" r:id="rId89"/>
    <p:sldId id="394" r:id="rId90"/>
    <p:sldId id="393" r:id="rId91"/>
    <p:sldId id="395" r:id="rId92"/>
    <p:sldId id="260" r:id="rId93"/>
    <p:sldId id="266"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2222"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11/17/2024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49507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62</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83</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03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267048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417912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88</a:t>
            </a:fld>
            <a:endParaRPr lang="en-US" dirty="0"/>
          </a:p>
        </p:txBody>
      </p:sp>
    </p:spTree>
    <p:extLst>
      <p:ext uri="{BB962C8B-B14F-4D97-AF65-F5344CB8AC3E}">
        <p14:creationId xmlns:p14="http://schemas.microsoft.com/office/powerpoint/2010/main" val="256237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x.x.x.x:30008/application" TargetMode="External"/><Relationship Id="rId2" Type="http://schemas.openxmlformats.org/officeDocument/2006/relationships/hyperlink" Target="http://y.y.y.y/application" TargetMode="Externa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153929"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 and can’t survive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3" name="Text Placeholder 2">
            <a:extLst>
              <a:ext uri="{FF2B5EF4-FFF2-40B4-BE49-F238E27FC236}">
                <a16:creationId xmlns:a16="http://schemas.microsoft.com/office/drawing/2014/main" id="{733E1ABC-5D04-9F84-06AF-F1AED56DFC41}"/>
              </a:ext>
            </a:extLst>
          </p:cNvPr>
          <p:cNvSpPr>
            <a:spLocks noGrp="1"/>
          </p:cNvSpPr>
          <p:nvPr>
            <p:ph type="body" idx="1"/>
          </p:nvPr>
        </p:nvSpPr>
        <p:spPr>
          <a:xfrm>
            <a:off x="956979" y="874223"/>
            <a:ext cx="10227694" cy="5359309"/>
          </a:xfrm>
        </p:spPr>
        <p:txBody>
          <a:bodyPr>
            <a:normAutofit/>
          </a:bodyPr>
          <a:lstStyle/>
          <a:p>
            <a:r>
              <a:rPr lang="en-US" sz="1800" dirty="0">
                <a:solidFill>
                  <a:srgbClr val="7030A0"/>
                </a:solidFill>
              </a:rPr>
              <a:t>k</a:t>
            </a:r>
            <a:r>
              <a:rPr lang="en-US" sz="1800" dirty="0">
                <a:solidFill>
                  <a:srgbClr val="7030A0"/>
                </a:solidFill>
                <a:effectLst/>
              </a:rPr>
              <a:t>ubectl get nodes</a:t>
            </a:r>
          </a:p>
          <a:p>
            <a:r>
              <a:rPr lang="en-US" sz="1800" dirty="0">
                <a:solidFill>
                  <a:srgbClr val="7030A0"/>
                </a:solidFill>
              </a:rPr>
              <a:t>k</a:t>
            </a:r>
            <a:r>
              <a:rPr lang="en-US" sz="1800" dirty="0">
                <a:solidFill>
                  <a:srgbClr val="7030A0"/>
                </a:solidFill>
                <a:effectLst/>
              </a:rPr>
              <a:t>ubectl get pod –n </a:t>
            </a:r>
            <a:r>
              <a:rPr lang="en-US" sz="1800" dirty="0" err="1">
                <a:solidFill>
                  <a:srgbClr val="7030A0"/>
                </a:solidFill>
                <a:effectLst/>
              </a:rPr>
              <a:t>kube</a:t>
            </a:r>
            <a:r>
              <a:rPr lang="en-US" sz="1800" dirty="0">
                <a:solidFill>
                  <a:srgbClr val="7030A0"/>
                </a:solidFill>
                <a:effectLst/>
              </a:rPr>
              <a:t>-system</a:t>
            </a:r>
          </a:p>
          <a:p>
            <a:endParaRPr lang="en-US" sz="1800" dirty="0">
              <a:solidFill>
                <a:srgbClr val="002060"/>
              </a:solidFill>
            </a:endParaRPr>
          </a:p>
        </p:txBody>
      </p:sp>
    </p:spTree>
    <p:extLst>
      <p:ext uri="{BB962C8B-B14F-4D97-AF65-F5344CB8AC3E}">
        <p14:creationId xmlns:p14="http://schemas.microsoft.com/office/powerpoint/2010/main" val="383418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kubectl get deployments</a:t>
            </a:r>
          </a:p>
          <a:p>
            <a:r>
              <a:rPr lang="en-US" sz="1200" dirty="0">
                <a:solidFill>
                  <a:srgbClr val="7030A0"/>
                </a:solidFill>
                <a:latin typeface="Abadi" panose="020B0604020104020204" pitchFamily="34" charset="0"/>
              </a:rPr>
              <a:t> kubectl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 rollout, upgrades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\home\</a:t>
            </a:r>
            <a:r>
              <a:rPr lang="en-US" sz="1200" spc="50" dirty="0" err="1">
                <a:solidFill>
                  <a:srgbClr val="7030A0"/>
                </a:solidFill>
                <a:latin typeface="Abadi" panose="020B0604020104020204" pitchFamily="34" charset="0"/>
              </a:rPr>
              <a:t>chandra</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200" dirty="0">
                <a:solidFill>
                  <a:srgbClr val="002060"/>
                </a:solidFill>
              </a:rPr>
              <a:t>Services connects applications with other applications or users (fig – 1)</a:t>
            </a:r>
          </a:p>
          <a:p>
            <a:pPr marL="285750" indent="-285750">
              <a:buFont typeface="Wingdings" panose="05000000000000000000" pitchFamily="2" charset="2"/>
              <a:buChar char="q"/>
            </a:pPr>
            <a:r>
              <a:rPr lang="en-US" sz="1200" dirty="0">
                <a:solidFill>
                  <a:srgbClr val="002060"/>
                </a:solidFill>
              </a:rPr>
              <a:t>Pods are ephemeral in nature, and pods Ips keep on changing. Calling pod with IP will fail eventually when IP address is changed</a:t>
            </a:r>
          </a:p>
          <a:p>
            <a:pPr marL="285750" indent="-285750">
              <a:buFont typeface="Wingdings" panose="05000000000000000000" pitchFamily="2" charset="2"/>
              <a:buChar char="q"/>
            </a:pPr>
            <a:r>
              <a:rPr lang="en-US" sz="1200" dirty="0">
                <a:solidFill>
                  <a:srgbClr val="002060"/>
                </a:solidFill>
              </a:rPr>
              <a:t>There should be some mechanism, which abstract pods IP addresses while enabling communication between components</a:t>
            </a:r>
          </a:p>
          <a:p>
            <a:pPr marL="285750" indent="-285750">
              <a:buFont typeface="Wingdings" panose="05000000000000000000" pitchFamily="2" charset="2"/>
              <a:buChar char="q"/>
            </a:pPr>
            <a:r>
              <a:rPr lang="en-US" sz="1200" dirty="0">
                <a:solidFill>
                  <a:srgbClr val="002060"/>
                </a:solidFill>
              </a:rPr>
              <a:t>Kubernetes Services is the mechanism to establish communication between components. A pod or deployment can be exposed via Service and caller can call service which in turn will call the pod. Services takes care of maintaining Ips of pod behind. Change in pod IP won’t impact caller and it will be taken care by Service</a:t>
            </a:r>
          </a:p>
          <a:p>
            <a:pPr marL="285750" indent="-285750">
              <a:buFont typeface="Wingdings" panose="05000000000000000000" pitchFamily="2" charset="2"/>
              <a:buChar char="q"/>
            </a:pPr>
            <a:r>
              <a:rPr lang="en-US" sz="1200" dirty="0">
                <a:solidFill>
                  <a:srgbClr val="002060"/>
                </a:solidFill>
              </a:rPr>
              <a:t>Fig – 2 -&gt; Say we need to access pod, outside its node. Node is having ip say x.x.x.x and pod is operational internally withing node on a different network, say with ip y.y.y.y. To access application running on pod, if user ssh inside node, then user can do </a:t>
            </a:r>
            <a:r>
              <a:rPr lang="en-US" sz="1200" dirty="0">
                <a:solidFill>
                  <a:srgbClr val="002060"/>
                </a:solidFill>
                <a:hlinkClick r:id="rId2"/>
              </a:rPr>
              <a:t>http://y.y.y.y/application</a:t>
            </a:r>
            <a:r>
              <a:rPr lang="en-US" sz="1200" dirty="0">
                <a:solidFill>
                  <a:srgbClr val="002060"/>
                </a:solidFill>
              </a:rPr>
              <a:t> but to access it from outside node, user need a service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Pods IP is not accessible outside, but node IP is. Service will map the pod, with node ip and to some node port and can be access as </a:t>
            </a:r>
            <a:r>
              <a:rPr lang="en-US" sz="1200" dirty="0">
                <a:solidFill>
                  <a:srgbClr val="002060"/>
                </a:solidFill>
                <a:hlinkClick r:id="rId3"/>
              </a:rPr>
              <a:t>http://x.x.x.x:30008/application</a:t>
            </a:r>
            <a:r>
              <a:rPr lang="en-US" sz="1200" dirty="0">
                <a:solidFill>
                  <a:srgbClr val="002060"/>
                </a:solidFill>
              </a:rPr>
              <a:t>. This service is called as NodePort service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diagram of a service&#10;&#10;Description automatically generated">
            <a:extLst>
              <a:ext uri="{FF2B5EF4-FFF2-40B4-BE49-F238E27FC236}">
                <a16:creationId xmlns:a16="http://schemas.microsoft.com/office/drawing/2014/main" id="{B74D8A99-1998-D19C-DD14-D036E93103CA}"/>
              </a:ext>
            </a:extLst>
          </p:cNvPr>
          <p:cNvPicPr>
            <a:picLocks noChangeAspect="1"/>
          </p:cNvPicPr>
          <p:nvPr/>
        </p:nvPicPr>
        <p:blipFill>
          <a:blip r:embed="rId4"/>
          <a:stretch>
            <a:fillRect/>
          </a:stretch>
        </p:blipFill>
        <p:spPr>
          <a:xfrm>
            <a:off x="1613646" y="4070381"/>
            <a:ext cx="3279209" cy="1885825"/>
          </a:xfrm>
          <a:prstGeom prst="rect">
            <a:avLst/>
          </a:prstGeom>
        </p:spPr>
      </p:pic>
      <p:pic>
        <p:nvPicPr>
          <p:cNvPr id="8" name="Picture 7" descr="A diagram of a service&#10;&#10;Description automatically generated">
            <a:extLst>
              <a:ext uri="{FF2B5EF4-FFF2-40B4-BE49-F238E27FC236}">
                <a16:creationId xmlns:a16="http://schemas.microsoft.com/office/drawing/2014/main" id="{93C452EB-81BA-5F9D-BAD3-97FF47E14195}"/>
              </a:ext>
            </a:extLst>
          </p:cNvPr>
          <p:cNvPicPr>
            <a:picLocks noChangeAspect="1"/>
          </p:cNvPicPr>
          <p:nvPr/>
        </p:nvPicPr>
        <p:blipFill>
          <a:blip r:embed="rId5"/>
          <a:stretch>
            <a:fillRect/>
          </a:stretch>
        </p:blipFill>
        <p:spPr>
          <a:xfrm>
            <a:off x="5957931" y="3863338"/>
            <a:ext cx="4387340" cy="225059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a:t>
            </a:r>
          </a:p>
          <a:p>
            <a:r>
              <a:rPr lang="en-US" sz="1500" dirty="0">
                <a:solidFill>
                  <a:srgbClr val="002060"/>
                </a:solidFill>
              </a:rPr>
              <a:t>Receiving request, it will fwd request to pod on port where application is running</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refer - </a:t>
            </a:r>
          </a:p>
          <a:p>
            <a:r>
              <a:rPr lang="en-US" sz="1200" dirty="0">
                <a:solidFill>
                  <a:srgbClr val="7030A0"/>
                </a:solidFill>
                <a:latin typeface="Abadi" panose="020B0604020104020204" pitchFamily="34" charset="0"/>
              </a:rPr>
              <a:t>\home\chandra\docker-kubernetes-learnings\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service.yaml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a:t>
            </a:r>
          </a:p>
          <a:p>
            <a:r>
              <a:rPr lang="en-US" sz="1500" dirty="0">
                <a:solidFill>
                  <a:srgbClr val="002060"/>
                </a:solidFill>
              </a:rPr>
              <a:t>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service&#10;&#10;Description automatically generated">
            <a:extLst>
              <a:ext uri="{FF2B5EF4-FFF2-40B4-BE49-F238E27FC236}">
                <a16:creationId xmlns:a16="http://schemas.microsoft.com/office/drawing/2014/main" id="{E4402192-AAC2-6559-612D-B5AECDC664A2}"/>
              </a:ext>
            </a:extLst>
          </p:cNvPr>
          <p:cNvPicPr>
            <a:picLocks noChangeAspect="1"/>
          </p:cNvPicPr>
          <p:nvPr/>
        </p:nvPicPr>
        <p:blipFill>
          <a:blip r:embed="rId2"/>
          <a:stretch>
            <a:fillRect/>
          </a:stretch>
        </p:blipFill>
        <p:spPr>
          <a:xfrm>
            <a:off x="9020504" y="627529"/>
            <a:ext cx="2941228" cy="1740727"/>
          </a:xfrm>
          <a:prstGeom prst="rect">
            <a:avLst/>
          </a:prstGeom>
        </p:spPr>
      </p:pic>
    </p:spTree>
    <p:extLst>
      <p:ext uri="{BB962C8B-B14F-4D97-AF65-F5344CB8AC3E}">
        <p14:creationId xmlns:p14="http://schemas.microsoft.com/office/powerpoint/2010/main" val="4064936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8662988" y="4638521"/>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850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r>
              <a:rPr lang="en-US" sz="1800" dirty="0">
                <a:solidFill>
                  <a:srgbClr val="7030A0"/>
                </a:solidFill>
                <a:latin typeface="Abadi" panose="020B0604020104020204" pitchFamily="34" charset="0"/>
              </a:rPr>
              <a:t>Follow Dockerfile at \home\chandra\docker-kubernetes-learnings\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Learning k8</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6"/>
            <a:ext cx="9452955" cy="5531543"/>
          </a:xfrm>
        </p:spPr>
        <p:txBody>
          <a:bodyPr>
            <a:normAutofit/>
          </a:bodyPr>
          <a:lstStyle/>
          <a:p>
            <a:r>
              <a:rPr lang="en-US" sz="1800" dirty="0">
                <a:solidFill>
                  <a:srgbClr val="002060"/>
                </a:solidFill>
                <a:highlight>
                  <a:srgbClr val="FFFF00"/>
                </a:highlight>
              </a:rPr>
              <a:t>Dashboard– UI View for Kubernetes artifacts</a:t>
            </a:r>
          </a:p>
          <a:p>
            <a:pPr marL="285750" indent="-285750">
              <a:buFont typeface="Wingdings" panose="05000000000000000000" pitchFamily="2" charset="2"/>
              <a:buChar char="q"/>
            </a:pPr>
            <a:r>
              <a:rPr lang="en-US" sz="1800" dirty="0"/>
              <a:t>The Pod IP is reachable inside cluster only. To make it reachable outside cluster, Service need to be used.</a:t>
            </a:r>
          </a:p>
          <a:p>
            <a:pPr>
              <a:spcAft>
                <a:spcPts val="1000"/>
              </a:spcAft>
            </a:pPr>
            <a:r>
              <a:rPr lang="en-US" sz="1800" dirty="0">
                <a:solidFill>
                  <a:srgbClr val="002060"/>
                </a:solidFill>
                <a:highlight>
                  <a:srgbClr val="FFFF00"/>
                </a:highlight>
              </a:rPr>
              <a:t>Service – Mechanism to expose network application, running as one or more pods in cluster</a:t>
            </a:r>
          </a:p>
          <a:p>
            <a:r>
              <a:rPr lang="en-US" sz="1800" dirty="0">
                <a:solidFill>
                  <a:srgbClr val="002060"/>
                </a:solidFill>
                <a:highlight>
                  <a:srgbClr val="FFFF00"/>
                </a:highlight>
              </a:rPr>
              <a:t>Scaling – Can scale Pods ups and down to desire number</a:t>
            </a:r>
          </a:p>
          <a:p>
            <a:r>
              <a:rPr lang="en-US" sz="1800" dirty="0">
                <a:solidFill>
                  <a:srgbClr val="002060"/>
                </a:solidFill>
                <a:highlight>
                  <a:srgbClr val="FFFF00"/>
                </a:highlight>
              </a:rPr>
              <a:t>Update Deployment – to new image</a:t>
            </a:r>
          </a:p>
          <a:p>
            <a:r>
              <a:rPr lang="en-US" sz="1800" dirty="0">
                <a:solidFill>
                  <a:srgbClr val="002060"/>
                </a:solidFill>
                <a:highlight>
                  <a:srgbClr val="FFFF00"/>
                </a:highlight>
              </a:rPr>
              <a:t>Rollback Deployment – to previous image</a:t>
            </a:r>
          </a:p>
          <a:p>
            <a:r>
              <a:rPr lang="en-US" sz="1800" dirty="0">
                <a:solidFill>
                  <a:srgbClr val="002060"/>
                </a:solidFill>
                <a:highlight>
                  <a:srgbClr val="FFFF00"/>
                </a:highlight>
              </a:rPr>
              <a:t>Delete Service – to previous image</a:t>
            </a:r>
          </a:p>
          <a:p>
            <a:r>
              <a:rPr lang="en-US" sz="1800" dirty="0">
                <a:solidFill>
                  <a:srgbClr val="002060"/>
                </a:solidFill>
                <a:highlight>
                  <a:srgbClr val="FFFF00"/>
                </a:highlight>
              </a:rPr>
              <a:t>Delete Deployment – to previous image</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Follow Dockerfile at \home\chandra\docker-kubernetes-learnings\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\confirm_setup</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4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Tree>
    <p:extLst>
      <p:ext uri="{BB962C8B-B14F-4D97-AF65-F5344CB8AC3E}">
        <p14:creationId xmlns:p14="http://schemas.microsoft.com/office/powerpoint/2010/main" val="1149315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 create export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pod/deployment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pPr marL="285750" indent="-285750">
              <a:buFont typeface="Wingdings" panose="05000000000000000000" pitchFamily="2" charset="2"/>
              <a:buChar char="q"/>
            </a:pPr>
            <a:r>
              <a:rPr lang="en-US" dirty="0">
                <a:solidFill>
                  <a:srgbClr val="FF0000"/>
                </a:solidFill>
              </a:rPr>
              <a:t>TODO – configmap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a:t>
            </a:r>
            <a:r>
              <a:rPr lang="en-US">
                <a:solidFill>
                  <a:srgbClr val="002060"/>
                </a:solidFill>
              </a:rPr>
              <a:t>be encrypted</a:t>
            </a:r>
            <a:endParaRPr lang="en-US" dirty="0">
              <a:solidFill>
                <a:srgbClr val="002060"/>
              </a:solidFill>
            </a:endParaRP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pPr marL="285750" indent="-285750">
              <a:buFont typeface="Wingdings" panose="05000000000000000000" pitchFamily="2" charset="2"/>
              <a:buChar char="q"/>
            </a:pPr>
            <a:r>
              <a:rPr lang="en-US" dirty="0">
                <a:solidFill>
                  <a:srgbClr val="FF0000"/>
                </a:solidFill>
              </a:rPr>
              <a:t>TODO – secret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pPr marL="285750" indent="-285750">
              <a:buFont typeface="Wingdings" panose="05000000000000000000" pitchFamily="2" charset="2"/>
              <a:buChar char="q"/>
            </a:pPr>
            <a:r>
              <a:rPr lang="en-US" sz="1600" dirty="0"/>
              <a:t>Schedules scheduled pods on available nodes as per resource requirements</a:t>
            </a:r>
          </a:p>
          <a:p>
            <a:pPr marL="285750" indent="-285750">
              <a:buFont typeface="Wingdings" panose="05000000000000000000" pitchFamily="2" charset="2"/>
              <a:buChar char="q"/>
            </a:pPr>
            <a:r>
              <a:rPr lang="en-US" sz="1600" dirty="0"/>
              <a:t>In this case we need to prevent all pods from getting scheduled on this node, which can be done by tainting node</a:t>
            </a:r>
          </a:p>
          <a:p>
            <a:pPr marL="285750" indent="-285750">
              <a:buFont typeface="Wingdings" panose="05000000000000000000" pitchFamily="2" charset="2"/>
              <a:buChar char="q"/>
            </a:pPr>
            <a:r>
              <a:rPr lang="en-US" sz="1600" dirty="0"/>
              <a:t>And only frontend pods should get scheduled on this node, this can be done by applying tolerations on frontend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a:t>
            </a:r>
            <a:r>
              <a:rPr lang="en-US" sz="2400" dirty="0" err="1"/>
              <a:t>requirments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\home\</a:t>
            </a:r>
            <a:r>
              <a:rPr lang="en-US" sz="1300" dirty="0" err="1">
                <a:solidFill>
                  <a:srgbClr val="7030A0"/>
                </a:solidFill>
                <a:latin typeface="Abadi" panose="020B0604020104020204" pitchFamily="34" charset="0"/>
              </a:rPr>
              <a:t>chandra</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This is okay for simple example pod, but imagine the data need to be processed by large number of pods so you need some authority to spin up these and get the job done successfully</a:t>
            </a:r>
          </a:p>
          <a:p>
            <a:pPr marL="285750" indent="-285750">
              <a:buFont typeface="Wingdings" panose="05000000000000000000" pitchFamily="2" charset="2"/>
              <a:buChar char="q"/>
            </a:pPr>
            <a:r>
              <a:rPr lang="en-US" dirty="0"/>
              <a:t>This is done by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don’t store data on nodes</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7584362"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Secrets can be defined as Kubernetes objects used to store sensitive data such as username and passwords with encryption</a:t>
            </a:r>
          </a:p>
          <a:p>
            <a:pPr marL="285750" indent="-285750">
              <a:buFont typeface="Wingdings" panose="05000000000000000000" pitchFamily="2" charset="2"/>
              <a:buChar char="q"/>
            </a:pPr>
            <a:r>
              <a:rPr lang="en-US" sz="1800" dirty="0"/>
              <a:t>Can help to externalize authentication information of external application which pod may need to access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\k8_secret</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49" y="3225944"/>
            <a:ext cx="10831415" cy="3340360"/>
          </a:xfrm>
        </p:spPr>
        <p:txBody>
          <a:bodyPr>
            <a:normAutofit fontScale="32500" lnSpcReduction="20000"/>
          </a:bodyPr>
          <a:lstStyle/>
          <a:p>
            <a:pPr marL="285750" indent="-285750">
              <a:buFont typeface="Wingdings" panose="05000000000000000000" pitchFamily="2" charset="2"/>
              <a:buChar char="q"/>
            </a:pPr>
            <a:r>
              <a:rPr lang="en-US" sz="3400" dirty="0"/>
              <a:t>Picture demonstrate master-slave configuration of any database</a:t>
            </a:r>
          </a:p>
          <a:p>
            <a:pPr marL="285750" indent="-285750">
              <a:buFont typeface="Wingdings" panose="05000000000000000000" pitchFamily="2" charset="2"/>
              <a:buChar char="q"/>
            </a:pPr>
            <a:r>
              <a:rPr lang="en-US" sz="3400" dirty="0">
                <a:highlight>
                  <a:srgbClr val="FFFF00"/>
                </a:highlight>
              </a:rPr>
              <a:t>To fill initial data in slave-2 , it needs to wait for slave-1 to get copied first</a:t>
            </a:r>
          </a:p>
          <a:p>
            <a:pPr marL="285750" indent="-285750">
              <a:buFont typeface="Wingdings" panose="05000000000000000000" pitchFamily="2" charset="2"/>
              <a:buChar char="q"/>
            </a:pPr>
            <a:r>
              <a:rPr lang="en-US" sz="3400" dirty="0">
                <a:highlight>
                  <a:srgbClr val="00FFFF"/>
                </a:highlight>
              </a:rPr>
              <a:t>To maintain consistency writes can go to master only and slaves along with masters can serve reads to improve performance</a:t>
            </a:r>
          </a:p>
          <a:p>
            <a:pPr marL="285750" indent="-285750">
              <a:buFont typeface="Wingdings" panose="05000000000000000000" pitchFamily="2" charset="2"/>
              <a:buChar char="q"/>
            </a:pPr>
            <a:r>
              <a:rPr lang="en-US" sz="3400" dirty="0">
                <a:highlight>
                  <a:srgbClr val="FF00FF"/>
                </a:highlight>
              </a:rPr>
              <a:t>The slaves will store name of master, to maintain cluster  and for replication</a:t>
            </a:r>
          </a:p>
          <a:p>
            <a:pPr marL="285750" indent="-285750">
              <a:buFont typeface="Wingdings" panose="05000000000000000000" pitchFamily="2" charset="2"/>
              <a:buChar char="q"/>
            </a:pPr>
            <a:r>
              <a:rPr lang="en-US" sz="3400" dirty="0">
                <a:highlight>
                  <a:srgbClr val="FFFF00"/>
                </a:highlight>
              </a:rPr>
              <a:t>Consider mapping same scenario to deployment with volumes. All pods of deployment come up at same time, so slave-2 waiting for its initial copy is not possible.</a:t>
            </a:r>
          </a:p>
          <a:p>
            <a:pPr marL="285750" indent="-285750">
              <a:buFont typeface="Wingdings" panose="05000000000000000000" pitchFamily="2" charset="2"/>
              <a:buChar char="q"/>
            </a:pPr>
            <a:r>
              <a:rPr lang="en-US" sz="3400" dirty="0">
                <a:highlight>
                  <a:srgbClr val="00FFFF"/>
                </a:highlight>
              </a:rPr>
              <a:t>Also to have writes and reads served from different pods, the pods should have respective PVC, which is not possible with deployments</a:t>
            </a:r>
          </a:p>
          <a:p>
            <a:pPr marL="285750" indent="-285750">
              <a:buFont typeface="Wingdings" panose="05000000000000000000" pitchFamily="2" charset="2"/>
              <a:buChar char="q"/>
            </a:pPr>
            <a:r>
              <a:rPr lang="en-US" sz="3400" dirty="0">
                <a:highlight>
                  <a:srgbClr val="FF00FF"/>
                </a:highlight>
              </a:rPr>
              <a:t>New master pod after getting killed, will have new name. So, slaves can’t rely on pod name</a:t>
            </a:r>
          </a:p>
          <a:p>
            <a:pPr marL="285750" indent="-285750">
              <a:buFont typeface="Wingdings" panose="05000000000000000000" pitchFamily="2" charset="2"/>
              <a:buChar char="q"/>
            </a:pPr>
            <a:r>
              <a:rPr lang="en-US" sz="3400" dirty="0"/>
              <a:t>This is where Stateful Sets help. They are all the same as deployment, but differs on few aspects</a:t>
            </a:r>
          </a:p>
          <a:p>
            <a:pPr marL="285750" indent="-285750">
              <a:buFont typeface="Wingdings" panose="05000000000000000000" pitchFamily="2" charset="2"/>
              <a:buChar char="q"/>
            </a:pPr>
            <a:r>
              <a:rPr lang="en-US" sz="3400" dirty="0"/>
              <a:t>They come alive in sequential order, after first one is ready and running state next one come alive and this repeats for all pods. Each pod gets ordinal index</a:t>
            </a:r>
          </a:p>
          <a:p>
            <a:pPr marL="285750" indent="-285750">
              <a:buFont typeface="Wingdings" panose="05000000000000000000" pitchFamily="2" charset="2"/>
              <a:buChar char="q"/>
            </a:pPr>
            <a:r>
              <a:rPr lang="en-US" sz="3400" dirty="0"/>
              <a:t>This will help slave-2 to get its initial copy from slave-1</a:t>
            </a:r>
          </a:p>
          <a:p>
            <a:pPr marL="285750" indent="-285750">
              <a:buFont typeface="Wingdings" panose="05000000000000000000" pitchFamily="2" charset="2"/>
              <a:buChar char="q"/>
            </a:pPr>
            <a:r>
              <a:rPr lang="en-US" sz="3400" dirty="0"/>
              <a:t>The pods get unique name and remains same always, even if get killed,  so pods like slaves can rely on these names</a:t>
            </a:r>
          </a:p>
          <a:p>
            <a:pPr marL="285750" indent="-285750">
              <a:buFont typeface="Wingdings" panose="05000000000000000000" pitchFamily="2" charset="2"/>
              <a:buChar char="q"/>
            </a:pPr>
            <a:r>
              <a:rPr lang="en-US" sz="3400" dirty="0"/>
              <a:t>Each pod can have its own PVC (if application design demands that)</a:t>
            </a:r>
          </a:p>
          <a:p>
            <a:pPr marL="285750" indent="-285750">
              <a:buFont typeface="Wingdings" panose="05000000000000000000" pitchFamily="2" charset="2"/>
              <a:buChar char="q"/>
            </a:pPr>
            <a:endParaRPr lang="en-US" dirty="0"/>
          </a:p>
          <a:p>
            <a:endParaRPr lang="en-US" sz="1800" dirty="0"/>
          </a:p>
        </p:txBody>
      </p:sp>
      <p:pic>
        <p:nvPicPr>
          <p:cNvPr id="9" name="Picture 8" descr="Diagram of a diagram of a step&#10;&#10;Description automatically generated">
            <a:extLst>
              <a:ext uri="{FF2B5EF4-FFF2-40B4-BE49-F238E27FC236}">
                <a16:creationId xmlns:a16="http://schemas.microsoft.com/office/drawing/2014/main" id="{38DA854D-7399-4AE2-55E5-13F068F500A7}"/>
              </a:ext>
            </a:extLst>
          </p:cNvPr>
          <p:cNvPicPr>
            <a:picLocks noChangeAspect="1"/>
          </p:cNvPicPr>
          <p:nvPr/>
        </p:nvPicPr>
        <p:blipFill>
          <a:blip r:embed="rId2"/>
          <a:stretch>
            <a:fillRect/>
          </a:stretch>
        </p:blipFill>
        <p:spPr>
          <a:xfrm>
            <a:off x="524403" y="725709"/>
            <a:ext cx="3318114" cy="2377982"/>
          </a:xfrm>
          <a:prstGeom prst="rect">
            <a:avLst/>
          </a:prstGeom>
        </p:spPr>
      </p:pic>
    </p:spTree>
    <p:extLst>
      <p:ext uri="{BB962C8B-B14F-4D97-AF65-F5344CB8AC3E}">
        <p14:creationId xmlns:p14="http://schemas.microsoft.com/office/powerpoint/2010/main" val="25744393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If the instances need to come in particular order or need constant names, then stateful sets are needed. It depends on kind of application</a:t>
            </a:r>
          </a:p>
          <a:p>
            <a:pPr marL="285750" indent="-285750">
              <a:buFont typeface="Wingdings" panose="05000000000000000000" pitchFamily="2" charset="2"/>
              <a:buChar char="q"/>
            </a:pPr>
            <a:r>
              <a:rPr lang="en-US" dirty="0"/>
              <a:t>Yaml is same as Deployment with Kind: StatefulSet</a:t>
            </a:r>
          </a:p>
          <a:p>
            <a:pPr marL="285750" indent="-285750">
              <a:buFont typeface="Wingdings" panose="05000000000000000000" pitchFamily="2" charset="2"/>
              <a:buChar char="q"/>
            </a:pPr>
            <a:r>
              <a:rPr lang="en-US" dirty="0"/>
              <a:t>And require a serviceName (headless)</a:t>
            </a:r>
          </a:p>
          <a:p>
            <a:pPr marL="285750" indent="-285750">
              <a:buFont typeface="Wingdings" panose="05000000000000000000" pitchFamily="2" charset="2"/>
              <a:buChar char="q"/>
            </a:pPr>
            <a:r>
              <a:rPr lang="en-US" dirty="0"/>
              <a:t>Scaling StatefulSet, will bring up pods in sequence when earlier pod is in Ready state</a:t>
            </a:r>
          </a:p>
          <a:p>
            <a:pPr marL="285750" indent="-285750">
              <a:buFont typeface="Wingdings" panose="05000000000000000000" pitchFamily="2" charset="2"/>
              <a:buChar char="q"/>
            </a:pPr>
            <a:r>
              <a:rPr lang="en-US" dirty="0"/>
              <a:t>While scaling down, the last instance is brought down first. Same applied while termination</a:t>
            </a:r>
          </a:p>
          <a:p>
            <a:endParaRPr lang="en-US" dirty="0"/>
          </a:p>
        </p:txBody>
      </p:sp>
    </p:spTree>
    <p:extLst>
      <p:ext uri="{BB962C8B-B14F-4D97-AF65-F5344CB8AC3E}">
        <p14:creationId xmlns:p14="http://schemas.microsoft.com/office/powerpoint/2010/main" val="20850850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Headless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Stateful set needs headless service</a:t>
            </a:r>
          </a:p>
          <a:p>
            <a:pPr marL="285750" indent="-285750">
              <a:buFont typeface="Wingdings" panose="05000000000000000000" pitchFamily="2" charset="2"/>
              <a:buChar char="q"/>
            </a:pPr>
            <a:r>
              <a:rPr lang="en-US" dirty="0"/>
              <a:t>Services are created to access other applications, and they act as load balancer and fwd traffic to application pods</a:t>
            </a:r>
          </a:p>
          <a:p>
            <a:pPr marL="285750" indent="-285750">
              <a:buFont typeface="Wingdings" panose="05000000000000000000" pitchFamily="2" charset="2"/>
              <a:buChar char="q"/>
            </a:pPr>
            <a:r>
              <a:rPr lang="en-US" dirty="0"/>
              <a:t>Consider web pod accessing </a:t>
            </a:r>
            <a:r>
              <a:rPr lang="en-US" dirty="0" err="1"/>
              <a:t>db</a:t>
            </a:r>
            <a:r>
              <a:rPr lang="en-US" dirty="0"/>
              <a:t>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with_deployment</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Master Slave topology need writes to be served master and reads to be served from master and slave. Normal service what we learnt treat all pods similar, so, this requirement won’t be satisfied</a:t>
            </a:r>
          </a:p>
          <a:p>
            <a:pPr marL="285750" indent="-285750">
              <a:buFont typeface="Wingdings" panose="05000000000000000000" pitchFamily="2" charset="2"/>
              <a:buChar char="q"/>
            </a:pPr>
            <a:r>
              <a:rPr lang="en-US" dirty="0"/>
              <a:t>If IP address would have fixed, web pod could have used that to write to master, but IP address are not fixed</a:t>
            </a:r>
          </a:p>
          <a:p>
            <a:pPr marL="285750" indent="-285750">
              <a:buFont typeface="Wingdings" panose="05000000000000000000" pitchFamily="2" charset="2"/>
              <a:buChar char="q"/>
            </a:pPr>
            <a:r>
              <a:rPr lang="en-US" dirty="0"/>
              <a:t>We need service which does not load balance request but gives us name to connect to each pod. That's where headless service come</a:t>
            </a:r>
          </a:p>
          <a:p>
            <a:pPr marL="285750" indent="-285750">
              <a:buFont typeface="Wingdings" panose="05000000000000000000" pitchFamily="2" charset="2"/>
              <a:buChar char="q"/>
            </a:pPr>
            <a:r>
              <a:rPr lang="en-US" dirty="0"/>
              <a:t>Headless service is like normal service expect it doesn’t not balance traffic but gives a unique and constant name to pod to access it</a:t>
            </a:r>
          </a:p>
          <a:p>
            <a:pPr marL="285750" indent="-285750">
              <a:buFont typeface="Wingdings" panose="05000000000000000000" pitchFamily="2" charset="2"/>
              <a:buChar char="q"/>
            </a:pPr>
            <a:r>
              <a:rPr lang="en-US" dirty="0"/>
              <a:t>The headless service consist field </a:t>
            </a:r>
            <a:r>
              <a:rPr lang="en-US" dirty="0" err="1"/>
              <a:t>clusterIP</a:t>
            </a:r>
            <a:r>
              <a:rPr lang="en-US" dirty="0"/>
              <a:t>: None and name of service is specified in stateful set to connect to pod with name (DNS resolution)</a:t>
            </a:r>
          </a:p>
          <a:p>
            <a:pPr marL="285750" indent="-285750">
              <a:buFont typeface="Wingdings" panose="05000000000000000000" pitchFamily="2" charset="2"/>
              <a:buChar char="q"/>
            </a:pPr>
            <a:r>
              <a:rPr lang="en-US" dirty="0"/>
              <a:t>Note how the MONGO_ADDRESS_WRITE and MONGO_ADDRESS_READ in </a:t>
            </a:r>
            <a:r>
              <a:rPr lang="en-US" dirty="0" err="1"/>
              <a:t>app_deployment.yaml</a:t>
            </a:r>
            <a:endParaRPr lang="en-US" dirty="0"/>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with_statefulset</a:t>
            </a:r>
            <a:endParaRPr lang="en-US" dirty="0">
              <a:solidFill>
                <a:srgbClr val="7030A0"/>
              </a:solidFill>
              <a:latin typeface="Abadi" panose="020B0604020104020204" pitchFamily="34" charset="0"/>
            </a:endParaRPr>
          </a:p>
          <a:p>
            <a:endParaRPr lang="en-US" dirty="0"/>
          </a:p>
        </p:txBody>
      </p:sp>
    </p:spTree>
    <p:extLst>
      <p:ext uri="{BB962C8B-B14F-4D97-AF65-F5344CB8AC3E}">
        <p14:creationId xmlns:p14="http://schemas.microsoft.com/office/powerpoint/2010/main" val="522227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Access</a:t>
            </a:r>
          </a:p>
        </p:txBody>
      </p:sp>
    </p:spTree>
    <p:extLst>
      <p:ext uri="{BB962C8B-B14F-4D97-AF65-F5344CB8AC3E}">
        <p14:creationId xmlns:p14="http://schemas.microsoft.com/office/powerpoint/2010/main" val="246887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Access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Authentication – Who can access ?</a:t>
            </a:r>
          </a:p>
          <a:p>
            <a:pPr marL="285750" indent="-285750">
              <a:buFont typeface="Wingdings" panose="05000000000000000000" pitchFamily="2" charset="2"/>
              <a:buChar char="q"/>
            </a:pPr>
            <a:r>
              <a:rPr lang="en-US" sz="1600" dirty="0"/>
              <a:t>Authorization – What can they do ?</a:t>
            </a:r>
          </a:p>
          <a:p>
            <a:pPr marL="285750" indent="-285750">
              <a:buFont typeface="Wingdings" panose="05000000000000000000" pitchFamily="2" charset="2"/>
              <a:buChar char="q"/>
            </a:pPr>
            <a:r>
              <a:rPr lang="en-US" sz="1600" dirty="0"/>
              <a:t>There can be 2 entities who need access</a:t>
            </a:r>
          </a:p>
          <a:p>
            <a:pPr marL="742950" lvl="1" indent="-285750">
              <a:buFont typeface="Wingdings" panose="05000000000000000000" pitchFamily="2" charset="2"/>
              <a:buChar char="Ø"/>
            </a:pPr>
            <a:r>
              <a:rPr lang="en-US" sz="1400" dirty="0"/>
              <a:t> Humans – Admin for administrative purpose and developer for developing and deploying applications</a:t>
            </a:r>
          </a:p>
          <a:p>
            <a:pPr marL="742950" lvl="1" indent="-285750">
              <a:buFont typeface="Wingdings" panose="05000000000000000000" pitchFamily="2" charset="2"/>
              <a:buChar char="Ø"/>
            </a:pPr>
            <a:r>
              <a:rPr lang="en-US" sz="1400" dirty="0"/>
              <a:t>Other applications – Like Prometheus which collect metrics from kubernetes server</a:t>
            </a:r>
          </a:p>
          <a:p>
            <a:pPr marL="285750" indent="-285750">
              <a:buFont typeface="Wingdings" panose="05000000000000000000" pitchFamily="2" charset="2"/>
              <a:buChar char="q"/>
            </a:pPr>
            <a:r>
              <a:rPr lang="en-US" sz="1600" dirty="0"/>
              <a:t>For Humans, Kubernetes don’t manage users natively so you can’t create or list users</a:t>
            </a:r>
          </a:p>
          <a:p>
            <a:pPr marL="285750" indent="-285750">
              <a:buFont typeface="Wingdings" panose="05000000000000000000" pitchFamily="2" charset="2"/>
              <a:buChar char="q"/>
            </a:pPr>
            <a:r>
              <a:rPr lang="en-US" sz="1600" dirty="0"/>
              <a:t>For applications, Kubernetes create service accounts to manage access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3162390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authentication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kubectl get pods</a:t>
            </a:r>
          </a:p>
          <a:p>
            <a:pPr marL="285750" indent="-285750">
              <a:buFont typeface="Wingdings" panose="05000000000000000000" pitchFamily="2" charset="2"/>
              <a:buChar char="q"/>
            </a:pPr>
            <a:r>
              <a:rPr lang="en-US" sz="1600" dirty="0"/>
              <a:t>This command interact with kube-apiserver to get pods list, but how does it authenticate itself ? </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r>
              <a:rPr lang="en-US" sz="1600" dirty="0"/>
              <a:t>This information is stored at .</a:t>
            </a:r>
            <a:r>
              <a:rPr lang="en-US" sz="1600" dirty="0" err="1"/>
              <a:t>kube</a:t>
            </a:r>
            <a:r>
              <a:rPr lang="en-US" sz="1600" dirty="0"/>
              <a:t>/config file, which kubectl command use</a:t>
            </a:r>
          </a:p>
          <a:p>
            <a:pPr marL="285750" indent="-285750">
              <a:buFont typeface="Wingdings" panose="05000000000000000000" pitchFamily="2" charset="2"/>
              <a:buChar char="q"/>
            </a:pPr>
            <a:r>
              <a:rPr lang="en-US" sz="1600" dirty="0"/>
              <a:t>“users” section specifies user and certificates</a:t>
            </a:r>
          </a:p>
          <a:p>
            <a:pPr marL="285750" indent="-285750">
              <a:buFont typeface="Wingdings" panose="05000000000000000000" pitchFamily="2" charset="2"/>
              <a:buChar char="q"/>
            </a:pPr>
            <a:r>
              <a:rPr lang="en-US" sz="1600" dirty="0">
                <a:highlight>
                  <a:srgbClr val="FF00FF"/>
                </a:highlight>
              </a:rPr>
              <a:t>This course won’t go in much depth, but it is advised to do so once you have good understanding about all sections we discussed</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907986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authorization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What can user or application do, is authorization ?</a:t>
            </a:r>
          </a:p>
          <a:p>
            <a:pPr marL="285750" indent="-285750">
              <a:buFont typeface="Wingdings" panose="05000000000000000000" pitchFamily="2" charset="2"/>
              <a:buChar char="q"/>
            </a:pPr>
            <a:r>
              <a:rPr lang="en-US" sz="1600" dirty="0"/>
              <a:t>Imagine there is another user in cluster, and he needs to be restricted to only view pods or says storages</a:t>
            </a:r>
          </a:p>
          <a:p>
            <a:pPr marL="285750" indent="-285750">
              <a:buFont typeface="Wingdings" panose="05000000000000000000" pitchFamily="2" charset="2"/>
              <a:buChar char="q"/>
            </a:pPr>
            <a:r>
              <a:rPr lang="en-US" sz="1600" dirty="0"/>
              <a:t>There are lot of authorization mechanism supported by Kubernetes</a:t>
            </a:r>
          </a:p>
          <a:p>
            <a:pPr marL="285750" indent="-285750">
              <a:buFont typeface="Wingdings" panose="05000000000000000000" pitchFamily="2" charset="2"/>
              <a:buChar char="q"/>
            </a:pPr>
            <a:r>
              <a:rPr lang="en-US" sz="1600" dirty="0"/>
              <a:t>We will only visit RBAC – Role Based Access Control</a:t>
            </a:r>
          </a:p>
          <a:p>
            <a:pPr marL="285750" indent="-285750">
              <a:buFont typeface="Wingdings" panose="05000000000000000000" pitchFamily="2" charset="2"/>
              <a:buChar char="q"/>
            </a:pPr>
            <a:r>
              <a:rPr lang="en-US" sz="1600" dirty="0"/>
              <a:t>RBAC consist of Role, with set of permissions</a:t>
            </a:r>
          </a:p>
          <a:p>
            <a:pPr marL="285750" indent="-285750">
              <a:buFont typeface="Wingdings" panose="05000000000000000000" pitchFamily="2" charset="2"/>
              <a:buChar char="q"/>
            </a:pPr>
            <a:r>
              <a:rPr lang="en-US" sz="1600" dirty="0"/>
              <a:t>This role is then assigned to user or applications (service account)(we will see later)</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\roles</a:t>
            </a:r>
          </a:p>
          <a:p>
            <a:pPr marL="285750" indent="-285750">
              <a:buFont typeface="Wingdings" panose="05000000000000000000" pitchFamily="2" charset="2"/>
              <a:buChar char="q"/>
            </a:pPr>
            <a:r>
              <a:rPr lang="en-US" sz="1600" dirty="0"/>
              <a:t>Roles and Role Bindings are at namespace level. The permissions will be assigned at namespace level</a:t>
            </a:r>
          </a:p>
          <a:p>
            <a:pPr marL="285750" indent="-285750">
              <a:buFont typeface="Wingdings" panose="05000000000000000000" pitchFamily="2" charset="2"/>
              <a:buChar char="q"/>
            </a:pPr>
            <a:r>
              <a:rPr lang="en-US" sz="1600" dirty="0"/>
              <a:t>There are resources like persistent volumes, storages, which are not bound to namespaces</a:t>
            </a:r>
          </a:p>
          <a:p>
            <a:pPr marL="285750" indent="-285750">
              <a:buFont typeface="Wingdings" panose="05000000000000000000" pitchFamily="2" charset="2"/>
              <a:buChar char="q"/>
            </a:pPr>
            <a:r>
              <a:rPr lang="en-US" sz="1600" dirty="0"/>
              <a:t>These resources are cluster wide</a:t>
            </a:r>
          </a:p>
          <a:p>
            <a:pPr marL="285750" indent="-285750">
              <a:buFont typeface="Wingdings" panose="05000000000000000000" pitchFamily="2" charset="2"/>
              <a:buChar char="q"/>
            </a:pPr>
            <a:r>
              <a:rPr lang="en-US" sz="1600" dirty="0"/>
              <a:t>Cluster wide permissions are handled via ClusterRole and ClusterRoleBinding</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clusterroles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pic>
        <p:nvPicPr>
          <p:cNvPr id="8" name="Picture 7" descr="A yellow square with black text&#10;&#10;Description automatically generated">
            <a:extLst>
              <a:ext uri="{FF2B5EF4-FFF2-40B4-BE49-F238E27FC236}">
                <a16:creationId xmlns:a16="http://schemas.microsoft.com/office/drawing/2014/main" id="{B49136C0-5572-3BF5-93B2-33D582690992}"/>
              </a:ext>
            </a:extLst>
          </p:cNvPr>
          <p:cNvPicPr>
            <a:picLocks noChangeAspect="1"/>
          </p:cNvPicPr>
          <p:nvPr/>
        </p:nvPicPr>
        <p:blipFill>
          <a:blip r:embed="rId3"/>
          <a:stretch>
            <a:fillRect/>
          </a:stretch>
        </p:blipFill>
        <p:spPr>
          <a:xfrm>
            <a:off x="8610600" y="1778688"/>
            <a:ext cx="3200400" cy="1057275"/>
          </a:xfrm>
          <a:prstGeom prst="rect">
            <a:avLst/>
          </a:prstGeom>
        </p:spPr>
      </p:pic>
    </p:spTree>
    <p:extLst>
      <p:ext uri="{BB962C8B-B14F-4D97-AF65-F5344CB8AC3E}">
        <p14:creationId xmlns:p14="http://schemas.microsoft.com/office/powerpoint/2010/main" val="33058005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Service accounts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User interact with kubernetes with kubectl command</a:t>
            </a:r>
          </a:p>
          <a:p>
            <a:pPr marL="285750" indent="-285750">
              <a:buFont typeface="Wingdings" panose="05000000000000000000" pitchFamily="2" charset="2"/>
              <a:buChar char="q"/>
            </a:pPr>
            <a:r>
              <a:rPr lang="en-US" sz="1600" dirty="0"/>
              <a:t>Internally these will make call to kube-apiserver and fetch the results</a:t>
            </a:r>
          </a:p>
          <a:p>
            <a:pPr marL="285750" indent="-285750">
              <a:buFont typeface="Wingdings" panose="05000000000000000000" pitchFamily="2" charset="2"/>
              <a:buChar char="q"/>
            </a:pPr>
            <a:r>
              <a:rPr lang="en-US" sz="1600" dirty="0"/>
              <a:t>The user is authorized with credentials available at .</a:t>
            </a:r>
            <a:r>
              <a:rPr lang="en-US" sz="1600" dirty="0" err="1"/>
              <a:t>kube</a:t>
            </a:r>
            <a:r>
              <a:rPr lang="en-US" sz="1600" dirty="0"/>
              <a:t>/config</a:t>
            </a:r>
          </a:p>
          <a:p>
            <a:pPr marL="285750" indent="-285750">
              <a:buFont typeface="Wingdings" panose="05000000000000000000" pitchFamily="2" charset="2"/>
              <a:buChar char="q"/>
            </a:pPr>
            <a:r>
              <a:rPr lang="en-US" sz="1600" dirty="0"/>
              <a:t>Pods may also require to communicate with cluster. There are certain monitoring tools like Prometheus which need results from kubernetes APIs by accessing those</a:t>
            </a:r>
          </a:p>
          <a:p>
            <a:pPr marL="285750" indent="-285750">
              <a:buFont typeface="Wingdings" panose="05000000000000000000" pitchFamily="2" charset="2"/>
              <a:buChar char="q"/>
            </a:pPr>
            <a:r>
              <a:rPr lang="en-US" sz="1600" dirty="0"/>
              <a:t>How do pod access kubernetes APIs ? It uses ServiceAccount</a:t>
            </a:r>
          </a:p>
          <a:p>
            <a:pPr marL="285750" indent="-285750">
              <a:buFont typeface="Wingdings" panose="05000000000000000000" pitchFamily="2" charset="2"/>
              <a:buChar char="q"/>
            </a:pPr>
            <a:r>
              <a:rPr lang="en-US" sz="1600" dirty="0"/>
              <a:t>ServiceAccount is made for application to access kube-apiserver</a:t>
            </a:r>
          </a:p>
          <a:p>
            <a:pPr marL="285750" indent="-285750">
              <a:buFont typeface="Wingdings" panose="05000000000000000000" pitchFamily="2" charset="2"/>
              <a:buChar char="q"/>
            </a:pPr>
            <a:r>
              <a:rPr lang="en-US" sz="1600" dirty="0"/>
              <a:t>Each pod got a default ServiceAccount, but default ServiceAccount have very limited permissions</a:t>
            </a:r>
          </a:p>
          <a:p>
            <a:pPr marL="285750" indent="-285750">
              <a:buFont typeface="Wingdings" panose="05000000000000000000" pitchFamily="2" charset="2"/>
              <a:buChar char="q"/>
            </a:pPr>
            <a:r>
              <a:rPr lang="en-US" sz="1600" dirty="0"/>
              <a:t>As user can be bound to role, likewise service account can also be bound to role, assigning it set of permissions, thus authorizing to perform set </a:t>
            </a:r>
            <a:r>
              <a:rPr lang="en-US" sz="1600"/>
              <a:t>of allowed actions</a:t>
            </a:r>
            <a:endParaRPr lang="en-US" sz="1600" dirty="0"/>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serviceaccounts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0667023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Metrics Server</a:t>
            </a:r>
          </a:p>
          <a:p>
            <a:r>
              <a:rPr lang="en-US" dirty="0"/>
              <a:t>Read about Kubernetes curl APIs</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9815</TotalTime>
  <Words>10736</Words>
  <Application>Microsoft Office PowerPoint</Application>
  <PresentationFormat>Widescreen</PresentationFormat>
  <Paragraphs>1339</Paragraphs>
  <Slides>90</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Deployment – rollout, upgrades strategies</vt:lpstr>
      <vt:lpstr>Namespace - isolation</vt:lpstr>
      <vt:lpstr>DAEMON Set</vt:lpstr>
      <vt:lpstr>service</vt:lpstr>
      <vt:lpstr>Service Types</vt:lpstr>
      <vt:lpstr>Containers and poDs (imperative way)</vt:lpstr>
      <vt:lpstr>Learning k8</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Secrets</vt:lpstr>
      <vt:lpstr>Stateful sets</vt:lpstr>
      <vt:lpstr>Stateful sets</vt:lpstr>
      <vt:lpstr>Headless service</vt:lpstr>
      <vt:lpstr>Horizontal pod autoscaler (HPA)</vt:lpstr>
      <vt:lpstr>Access</vt:lpstr>
      <vt:lpstr>Access</vt:lpstr>
      <vt:lpstr>authentication</vt:lpstr>
      <vt:lpstr>authorization</vt:lpstr>
      <vt:lpstr>Service accounts</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1382</cp:revision>
  <dcterms:created xsi:type="dcterms:W3CDTF">2023-03-07T07:35:16Z</dcterms:created>
  <dcterms:modified xsi:type="dcterms:W3CDTF">2024-11-17T06:54:12Z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